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65" r:id="rId12"/>
    <p:sldId id="266" r:id="rId13"/>
    <p:sldId id="267" r:id="rId14"/>
    <p:sldId id="268" r:id="rId15"/>
    <p:sldId id="269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264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D1-735A-4DD1-9607-2BA185674AD4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CD42-1489-4A64-9C9E-30E75535C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D1-735A-4DD1-9607-2BA185674AD4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CD42-1489-4A64-9C9E-30E75535C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D1-735A-4DD1-9607-2BA185674AD4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CD42-1489-4A64-9C9E-30E75535C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D1-735A-4DD1-9607-2BA185674AD4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CD42-1489-4A64-9C9E-30E75535C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D1-735A-4DD1-9607-2BA185674AD4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CD42-1489-4A64-9C9E-30E75535C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D1-735A-4DD1-9607-2BA185674AD4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CD42-1489-4A64-9C9E-30E75535C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D1-735A-4DD1-9607-2BA185674AD4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CD42-1489-4A64-9C9E-30E75535C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D1-735A-4DD1-9607-2BA185674AD4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CD42-1489-4A64-9C9E-30E75535C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D1-735A-4DD1-9607-2BA185674AD4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CD42-1489-4A64-9C9E-30E75535C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D1-735A-4DD1-9607-2BA185674AD4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CD42-1489-4A64-9C9E-30E75535C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D1-735A-4DD1-9607-2BA185674AD4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CD42-1489-4A64-9C9E-30E75535C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826D1-735A-4DD1-9607-2BA185674AD4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2CD42-1489-4A64-9C9E-30E75535C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22828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Tehnologija zavarivanja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err="1"/>
              <a:t>Postupci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/>
              <a:t>TIG</a:t>
            </a:r>
          </a:p>
          <a:p>
            <a:pPr>
              <a:buFontTx/>
              <a:buChar char="-"/>
            </a:pPr>
            <a:r>
              <a:rPr lang="en-US" dirty="0"/>
              <a:t>MIG</a:t>
            </a:r>
          </a:p>
          <a:p>
            <a:pPr>
              <a:buFontTx/>
              <a:buChar char="-"/>
            </a:pPr>
            <a:r>
              <a:rPr lang="en-US" dirty="0" err="1"/>
              <a:t>Lasersko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Elektronskim</a:t>
            </a:r>
            <a:r>
              <a:rPr lang="en-US" dirty="0"/>
              <a:t> </a:t>
            </a:r>
            <a:r>
              <a:rPr lang="en-US" dirty="0" err="1"/>
              <a:t>snopom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Elektrootporno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Trenjem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</a:t>
            </a:r>
            <a:r>
              <a:rPr lang="en-US" dirty="0" err="1"/>
              <a:t>Posebno</a:t>
            </a:r>
            <a:r>
              <a:rPr lang="en-US" dirty="0"/>
              <a:t> je </a:t>
            </a:r>
            <a:r>
              <a:rPr lang="en-US" dirty="0" err="1"/>
              <a:t>važan</a:t>
            </a:r>
            <a:r>
              <a:rPr lang="en-US" dirty="0"/>
              <a:t> </a:t>
            </a:r>
            <a:r>
              <a:rPr lang="en-US" dirty="0" err="1"/>
              <a:t>mali</a:t>
            </a:r>
            <a:r>
              <a:rPr lang="en-US" dirty="0"/>
              <a:t> </a:t>
            </a:r>
            <a:r>
              <a:rPr lang="en-US" dirty="0" err="1"/>
              <a:t>unos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632944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Postupci</a:t>
            </a:r>
            <a:r>
              <a:rPr lang="en-US" dirty="0"/>
              <a:t> </a:t>
            </a:r>
            <a:r>
              <a:rPr lang="en-US" dirty="0" err="1"/>
              <a:t>spajanja</a:t>
            </a:r>
            <a:r>
              <a:rPr lang="en-US" dirty="0"/>
              <a:t> </a:t>
            </a:r>
            <a:r>
              <a:rPr lang="en-US" dirty="0" err="1"/>
              <a:t>keramika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Neorganski</a:t>
            </a:r>
            <a:r>
              <a:rPr lang="en-US" dirty="0"/>
              <a:t> </a:t>
            </a:r>
            <a:r>
              <a:rPr lang="en-US" dirty="0" err="1"/>
              <a:t>nemetalni</a:t>
            </a:r>
            <a:r>
              <a:rPr lang="en-US" dirty="0"/>
              <a:t> </a:t>
            </a:r>
            <a:r>
              <a:rPr lang="en-US" dirty="0" err="1"/>
              <a:t>materijali</a:t>
            </a:r>
            <a:r>
              <a:rPr lang="en-US" dirty="0"/>
              <a:t> – </a:t>
            </a:r>
            <a:r>
              <a:rPr lang="en-US" dirty="0" err="1"/>
              <a:t>jedinjenja</a:t>
            </a:r>
            <a:r>
              <a:rPr lang="en-US" dirty="0"/>
              <a:t> </a:t>
            </a:r>
            <a:r>
              <a:rPr lang="en-US" dirty="0" err="1"/>
              <a:t>metalnih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nemetalnih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</a:t>
            </a:r>
            <a:r>
              <a:rPr lang="en-US" dirty="0" err="1"/>
              <a:t>povezanih</a:t>
            </a:r>
            <a:r>
              <a:rPr lang="en-US" dirty="0"/>
              <a:t> </a:t>
            </a:r>
            <a:r>
              <a:rPr lang="en-US" dirty="0" err="1"/>
              <a:t>jonskim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/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kovalentnim</a:t>
            </a:r>
            <a:r>
              <a:rPr lang="en-US" dirty="0"/>
              <a:t> </a:t>
            </a:r>
            <a:r>
              <a:rPr lang="en-US" dirty="0" err="1"/>
              <a:t>vezama</a:t>
            </a:r>
            <a:r>
              <a:rPr lang="en-US" dirty="0"/>
              <a:t>.</a:t>
            </a:r>
          </a:p>
          <a:p>
            <a:r>
              <a:rPr lang="en-US" dirty="0"/>
              <a:t>Po </a:t>
            </a:r>
            <a:r>
              <a:rPr lang="en-US" dirty="0" err="1"/>
              <a:t>pravilu</a:t>
            </a:r>
            <a:r>
              <a:rPr lang="en-US" dirty="0"/>
              <a:t> </a:t>
            </a:r>
            <a:r>
              <a:rPr lang="en-US" dirty="0" err="1"/>
              <a:t>krti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tvrdi</a:t>
            </a:r>
            <a:r>
              <a:rPr lang="en-US" dirty="0"/>
              <a:t> </a:t>
            </a:r>
            <a:r>
              <a:rPr lang="en-US" dirty="0" err="1"/>
              <a:t>materijali</a:t>
            </a:r>
            <a:r>
              <a:rPr lang="en-US" dirty="0"/>
              <a:t>, </a:t>
            </a:r>
            <a:r>
              <a:rPr lang="en-US" dirty="0" err="1"/>
              <a:t>električni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termički</a:t>
            </a:r>
            <a:r>
              <a:rPr lang="en-US" dirty="0"/>
              <a:t> </a:t>
            </a:r>
            <a:r>
              <a:rPr lang="en-US" dirty="0" err="1"/>
              <a:t>izolatori</a:t>
            </a:r>
            <a:r>
              <a:rPr lang="en-US" dirty="0"/>
              <a:t>, </a:t>
            </a:r>
            <a:r>
              <a:rPr lang="en-US" dirty="0" err="1"/>
              <a:t>visoka</a:t>
            </a:r>
            <a:r>
              <a:rPr lang="en-US" dirty="0"/>
              <a:t> </a:t>
            </a:r>
            <a:r>
              <a:rPr lang="en-US" dirty="0" err="1"/>
              <a:t>temp.topljenja</a:t>
            </a:r>
            <a:r>
              <a:rPr lang="en-US" dirty="0"/>
              <a:t>, </a:t>
            </a:r>
            <a:r>
              <a:rPr lang="en-US" dirty="0" err="1"/>
              <a:t>otporni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koroziju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habanje</a:t>
            </a:r>
            <a:r>
              <a:rPr lang="en-US" dirty="0"/>
              <a:t>, mala </a:t>
            </a:r>
            <a:r>
              <a:rPr lang="en-US" dirty="0" err="1"/>
              <a:t>gustina</a:t>
            </a:r>
            <a:r>
              <a:rPr lang="en-US" dirty="0"/>
              <a:t>.</a:t>
            </a:r>
          </a:p>
          <a:p>
            <a:r>
              <a:rPr lang="en-US" dirty="0" err="1"/>
              <a:t>Podela</a:t>
            </a:r>
            <a:r>
              <a:rPr lang="en-US" dirty="0"/>
              <a:t>: </a:t>
            </a:r>
            <a:r>
              <a:rPr lang="en-US" dirty="0" err="1"/>
              <a:t>tradicionalna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inženjerska</a:t>
            </a:r>
            <a:r>
              <a:rPr lang="en-US" dirty="0"/>
              <a:t> </a:t>
            </a:r>
            <a:r>
              <a:rPr lang="en-US" dirty="0" err="1"/>
              <a:t>keramika</a:t>
            </a:r>
            <a:endParaRPr lang="en-US" dirty="0"/>
          </a:p>
          <a:p>
            <a:r>
              <a:rPr lang="en-US" dirty="0" err="1"/>
              <a:t>Tradicionalna</a:t>
            </a:r>
            <a:r>
              <a:rPr lang="en-US" dirty="0"/>
              <a:t>: </a:t>
            </a:r>
            <a:r>
              <a:rPr lang="en-US" dirty="0" err="1"/>
              <a:t>mešavina</a:t>
            </a:r>
            <a:r>
              <a:rPr lang="en-US" dirty="0"/>
              <a:t> </a:t>
            </a:r>
            <a:r>
              <a:rPr lang="en-US" dirty="0" err="1"/>
              <a:t>gline</a:t>
            </a:r>
            <a:r>
              <a:rPr lang="en-US" dirty="0"/>
              <a:t>, SiO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feldspata</a:t>
            </a:r>
            <a:r>
              <a:rPr lang="en-US" dirty="0"/>
              <a:t>, </a:t>
            </a:r>
            <a:r>
              <a:rPr lang="en-US" dirty="0" err="1"/>
              <a:t>primena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opeku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elektroporcelan</a:t>
            </a:r>
            <a:endParaRPr lang="en-US" dirty="0"/>
          </a:p>
          <a:p>
            <a:r>
              <a:rPr lang="en-US" dirty="0" err="1"/>
              <a:t>Inženjerska</a:t>
            </a:r>
            <a:r>
              <a:rPr lang="en-US" dirty="0"/>
              <a:t>: </a:t>
            </a:r>
            <a:r>
              <a:rPr lang="en-US" dirty="0" err="1"/>
              <a:t>jedinjenja</a:t>
            </a:r>
            <a:r>
              <a:rPr lang="en-US" dirty="0"/>
              <a:t> </a:t>
            </a:r>
            <a:r>
              <a:rPr lang="en-US" dirty="0" err="1"/>
              <a:t>visoke</a:t>
            </a:r>
            <a:r>
              <a:rPr lang="en-US" dirty="0"/>
              <a:t> </a:t>
            </a:r>
            <a:r>
              <a:rPr lang="en-US" dirty="0" err="1"/>
              <a:t>čistoće</a:t>
            </a:r>
            <a:r>
              <a:rPr lang="en-US" dirty="0"/>
              <a:t>, 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, </a:t>
            </a:r>
            <a:r>
              <a:rPr lang="en-US" dirty="0" err="1"/>
              <a:t>SiC</a:t>
            </a:r>
            <a:r>
              <a:rPr lang="en-US" dirty="0"/>
              <a:t>, WC, B</a:t>
            </a:r>
            <a:r>
              <a:rPr lang="en-US" baseline="-25000" dirty="0"/>
              <a:t>4</a:t>
            </a:r>
            <a:r>
              <a:rPr lang="en-US" dirty="0"/>
              <a:t>C,… </a:t>
            </a:r>
            <a:r>
              <a:rPr lang="en-US" dirty="0" err="1"/>
              <a:t>primena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komponente</a:t>
            </a:r>
            <a:r>
              <a:rPr lang="en-US" dirty="0"/>
              <a:t> </a:t>
            </a:r>
            <a:r>
              <a:rPr lang="en-US" dirty="0" err="1"/>
              <a:t>gasnih</a:t>
            </a:r>
            <a:r>
              <a:rPr lang="en-US" dirty="0"/>
              <a:t> </a:t>
            </a:r>
            <a:r>
              <a:rPr lang="en-US" dirty="0" err="1"/>
              <a:t>turbina</a:t>
            </a:r>
            <a:r>
              <a:rPr lang="en-US" dirty="0"/>
              <a:t>, </a:t>
            </a:r>
            <a:r>
              <a:rPr lang="en-US" dirty="0" err="1"/>
              <a:t>svećice</a:t>
            </a:r>
            <a:r>
              <a:rPr lang="en-US" dirty="0"/>
              <a:t>,…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2209799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Osobine</a:t>
            </a:r>
            <a:r>
              <a:rPr lang="en-US" dirty="0"/>
              <a:t> </a:t>
            </a:r>
            <a:r>
              <a:rPr lang="en-US" dirty="0" err="1"/>
              <a:t>inženjerske</a:t>
            </a:r>
            <a:r>
              <a:rPr lang="en-US" dirty="0"/>
              <a:t> </a:t>
            </a:r>
            <a:r>
              <a:rPr lang="en-US" dirty="0" err="1"/>
              <a:t>keramike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Gustina</a:t>
            </a:r>
            <a:r>
              <a:rPr lang="en-US" dirty="0"/>
              <a:t> 3-5,8 g/cm</a:t>
            </a:r>
            <a:r>
              <a:rPr lang="en-US" baseline="30000" dirty="0"/>
              <a:t>3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topljenja</a:t>
            </a:r>
            <a:r>
              <a:rPr lang="en-US" dirty="0"/>
              <a:t>: 1900 (Si</a:t>
            </a:r>
            <a:r>
              <a:rPr lang="en-US" baseline="-25000" dirty="0"/>
              <a:t>3</a:t>
            </a:r>
            <a:r>
              <a:rPr lang="en-US" dirty="0"/>
              <a:t>N</a:t>
            </a:r>
            <a:r>
              <a:rPr lang="en-US" baseline="-25000" dirty="0"/>
              <a:t>4</a:t>
            </a:r>
            <a:r>
              <a:rPr lang="en-US" dirty="0"/>
              <a:t>) do 3120 (WC)</a:t>
            </a:r>
          </a:p>
          <a:p>
            <a:pPr>
              <a:buFontTx/>
              <a:buChar char="-"/>
            </a:pPr>
            <a:r>
              <a:rPr lang="en-US" dirty="0"/>
              <a:t>Mala </a:t>
            </a:r>
            <a:r>
              <a:rPr lang="en-US" dirty="0" err="1"/>
              <a:t>toplotna</a:t>
            </a:r>
            <a:r>
              <a:rPr lang="en-US" dirty="0"/>
              <a:t> </a:t>
            </a:r>
            <a:r>
              <a:rPr lang="en-US" dirty="0" err="1"/>
              <a:t>provodljivost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Anizotropija</a:t>
            </a:r>
            <a:r>
              <a:rPr lang="en-US" dirty="0"/>
              <a:t> </a:t>
            </a:r>
            <a:r>
              <a:rPr lang="en-US" dirty="0" err="1"/>
              <a:t>termičkog</a:t>
            </a:r>
            <a:r>
              <a:rPr lang="en-US" dirty="0"/>
              <a:t> </a:t>
            </a:r>
            <a:r>
              <a:rPr lang="en-US" dirty="0" err="1"/>
              <a:t>širenja</a:t>
            </a:r>
            <a:r>
              <a:rPr lang="en-US" dirty="0"/>
              <a:t> (do 50 % </a:t>
            </a:r>
            <a:r>
              <a:rPr lang="en-US" dirty="0" err="1"/>
              <a:t>razlike</a:t>
            </a:r>
            <a:r>
              <a:rPr lang="en-US" dirty="0"/>
              <a:t> u </a:t>
            </a:r>
            <a:r>
              <a:rPr lang="en-US" dirty="0" err="1"/>
              <a:t>toplotnoj</a:t>
            </a:r>
            <a:r>
              <a:rPr lang="en-US" dirty="0"/>
              <a:t> </a:t>
            </a:r>
            <a:r>
              <a:rPr lang="en-US" dirty="0" err="1"/>
              <a:t>dilataciji</a:t>
            </a:r>
            <a:r>
              <a:rPr lang="en-US" dirty="0"/>
              <a:t> u </a:t>
            </a:r>
            <a:r>
              <a:rPr lang="en-US" dirty="0" err="1"/>
              <a:t>različitim</a:t>
            </a:r>
            <a:r>
              <a:rPr lang="en-US" dirty="0"/>
              <a:t> </a:t>
            </a:r>
            <a:r>
              <a:rPr lang="en-US" dirty="0" err="1"/>
              <a:t>pravcima</a:t>
            </a:r>
            <a:r>
              <a:rPr lang="en-US" dirty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6808" t="23958" r="3953" b="40625"/>
          <a:stretch>
            <a:fillRect/>
          </a:stretch>
        </p:blipFill>
        <p:spPr bwMode="auto">
          <a:xfrm>
            <a:off x="304800" y="2514600"/>
            <a:ext cx="8534400" cy="433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/>
              <a:t>Postupci</a:t>
            </a:r>
            <a:r>
              <a:rPr lang="en-US" dirty="0"/>
              <a:t> </a:t>
            </a:r>
            <a:r>
              <a:rPr lang="en-US" dirty="0" err="1"/>
              <a:t>spajanja</a:t>
            </a:r>
            <a:r>
              <a:rPr lang="en-US" dirty="0"/>
              <a:t>:</a:t>
            </a:r>
          </a:p>
          <a:p>
            <a:pPr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Difuzijom</a:t>
            </a:r>
            <a:r>
              <a:rPr lang="en-US" dirty="0"/>
              <a:t> (</a:t>
            </a:r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difuzijom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r>
              <a:rPr lang="en-US" dirty="0" err="1"/>
              <a:t>Tvrdo</a:t>
            </a:r>
            <a:r>
              <a:rPr lang="en-US" dirty="0"/>
              <a:t> </a:t>
            </a:r>
            <a:r>
              <a:rPr lang="en-US" dirty="0" err="1"/>
              <a:t>lemljenje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u="sng" dirty="0" err="1"/>
              <a:t>Zavarivanje</a:t>
            </a:r>
            <a:r>
              <a:rPr lang="en-US" u="sng" dirty="0"/>
              <a:t> </a:t>
            </a:r>
            <a:r>
              <a:rPr lang="en-US" u="sng" dirty="0" err="1"/>
              <a:t>difuzijom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difuzijom</a:t>
            </a:r>
            <a:r>
              <a:rPr lang="en-US" dirty="0"/>
              <a:t> </a:t>
            </a:r>
            <a:r>
              <a:rPr lang="en-US" dirty="0" err="1"/>
              <a:t>vrši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presama</a:t>
            </a:r>
            <a:r>
              <a:rPr lang="en-US" dirty="0"/>
              <a:t>, </a:t>
            </a:r>
            <a:r>
              <a:rPr lang="en-US" dirty="0" err="1"/>
              <a:t>opremljenim</a:t>
            </a:r>
            <a:r>
              <a:rPr lang="en-US" dirty="0"/>
              <a:t> </a:t>
            </a:r>
            <a:r>
              <a:rPr lang="en-US" dirty="0" err="1"/>
              <a:t>posebnim</a:t>
            </a:r>
            <a:r>
              <a:rPr lang="en-US" dirty="0"/>
              <a:t> </a:t>
            </a:r>
            <a:r>
              <a:rPr lang="en-US" dirty="0" err="1"/>
              <a:t>alatima</a:t>
            </a:r>
            <a:r>
              <a:rPr lang="en-US" dirty="0"/>
              <a:t>, </a:t>
            </a:r>
            <a:r>
              <a:rPr lang="en-US" dirty="0" err="1"/>
              <a:t>gde</a:t>
            </a:r>
            <a:r>
              <a:rPr lang="en-US" dirty="0"/>
              <a:t> se </a:t>
            </a:r>
            <a:r>
              <a:rPr lang="en-US" dirty="0" err="1"/>
              <a:t>elementi</a:t>
            </a:r>
            <a:r>
              <a:rPr lang="en-US" dirty="0"/>
              <a:t> </a:t>
            </a:r>
            <a:r>
              <a:rPr lang="en-US" dirty="0" err="1"/>
              <a:t>zavaruju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zagrevanje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0,5-0,7 </a:t>
            </a:r>
            <a:r>
              <a:rPr lang="en-US" dirty="0" err="1"/>
              <a:t>T</a:t>
            </a:r>
            <a:r>
              <a:rPr lang="en-US" baseline="-25000" dirty="0" err="1"/>
              <a:t>toplj</a:t>
            </a:r>
            <a:endParaRPr lang="en-US" baseline="-25000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Najčešće</a:t>
            </a:r>
            <a:r>
              <a:rPr lang="en-US" dirty="0"/>
              <a:t> se </a:t>
            </a:r>
            <a:r>
              <a:rPr lang="en-US" dirty="0" err="1"/>
              <a:t>primenjuje</a:t>
            </a:r>
            <a:r>
              <a:rPr lang="en-US" dirty="0"/>
              <a:t> </a:t>
            </a:r>
            <a:r>
              <a:rPr lang="en-US" dirty="0" err="1"/>
              <a:t>metalni</a:t>
            </a:r>
            <a:r>
              <a:rPr lang="en-US" dirty="0"/>
              <a:t> </a:t>
            </a:r>
            <a:r>
              <a:rPr lang="en-US" dirty="0" err="1"/>
              <a:t>međusloj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međusloj</a:t>
            </a:r>
            <a:r>
              <a:rPr lang="en-US" dirty="0"/>
              <a:t> od </a:t>
            </a:r>
            <a:r>
              <a:rPr lang="en-US" dirty="0" err="1"/>
              <a:t>stakla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11"/>
          <p:cNvGrpSpPr/>
          <p:nvPr/>
        </p:nvGrpSpPr>
        <p:grpSpPr>
          <a:xfrm>
            <a:off x="1905000" y="3581400"/>
            <a:ext cx="5105400" cy="3048000"/>
            <a:chOff x="4495800" y="3962400"/>
            <a:chExt cx="4648200" cy="2438400"/>
          </a:xfrm>
        </p:grpSpPr>
        <p:grpSp>
          <p:nvGrpSpPr>
            <p:cNvPr id="5" name="Group 10"/>
            <p:cNvGrpSpPr/>
            <p:nvPr/>
          </p:nvGrpSpPr>
          <p:grpSpPr>
            <a:xfrm>
              <a:off x="5486400" y="3962400"/>
              <a:ext cx="3657600" cy="2438400"/>
              <a:chOff x="5486400" y="3962400"/>
              <a:chExt cx="3657600" cy="2438400"/>
            </a:xfrm>
          </p:grpSpPr>
          <p:pic>
            <p:nvPicPr>
              <p:cNvPr id="7" name="Picture 2" descr="http://www.finetechusa.com/uploads/pics/principle_tc.jpg"/>
              <p:cNvPicPr>
                <a:picLocks noChangeAspect="1" noChangeArrowheads="1"/>
              </p:cNvPicPr>
              <p:nvPr/>
            </p:nvPicPr>
            <p:blipFill>
              <a:blip r:embed="rId2"/>
              <a:srcRect l="22581" t="29071" r="16129" b="19344"/>
              <a:stretch>
                <a:fillRect/>
              </a:stretch>
            </p:blipFill>
            <p:spPr bwMode="auto">
              <a:xfrm>
                <a:off x="5486400" y="4343400"/>
                <a:ext cx="2895600" cy="1828800"/>
              </a:xfrm>
              <a:prstGeom prst="rect">
                <a:avLst/>
              </a:prstGeom>
              <a:noFill/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010400" y="3962400"/>
                <a:ext cx="160020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Dejstvo</a:t>
                </a:r>
                <a:r>
                  <a:rPr lang="en-US" dirty="0"/>
                  <a:t> </a:t>
                </a:r>
                <a:r>
                  <a:rPr lang="en-US" dirty="0" err="1"/>
                  <a:t>sile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toplote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10400" y="5754469"/>
                <a:ext cx="190500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Dejstvo</a:t>
                </a:r>
                <a:r>
                  <a:rPr lang="en-US" dirty="0"/>
                  <a:t> </a:t>
                </a:r>
                <a:r>
                  <a:rPr lang="en-US" dirty="0" err="1"/>
                  <a:t>sile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toplote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543800" y="4648200"/>
                <a:ext cx="1600200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Elementi</a:t>
                </a:r>
                <a:r>
                  <a:rPr lang="en-US" dirty="0"/>
                  <a:t> 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172200" y="5178623"/>
                <a:ext cx="1752600" cy="307777"/>
              </a:xfrm>
              <a:prstGeom prst="rect">
                <a:avLst/>
              </a:prstGeom>
              <a:solidFill>
                <a:srgbClr val="990000"/>
              </a:solidFill>
              <a:ln>
                <a:solidFill>
                  <a:srgbClr val="99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solidFill>
                      <a:schemeClr val="bg1"/>
                    </a:solidFill>
                  </a:rPr>
                  <a:t>Zagrejana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ploča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4495800" y="4724400"/>
              <a:ext cx="16002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u="sng" dirty="0" err="1"/>
              <a:t>Tvrdo</a:t>
            </a:r>
            <a:r>
              <a:rPr lang="en-US" u="sng" dirty="0"/>
              <a:t> </a:t>
            </a:r>
            <a:r>
              <a:rPr lang="en-US" u="sng" dirty="0" err="1"/>
              <a:t>lemljenje</a:t>
            </a:r>
            <a:r>
              <a:rPr lang="en-US" u="sng" dirty="0"/>
              <a:t> </a:t>
            </a:r>
            <a:r>
              <a:rPr lang="en-US" u="sng" dirty="0" err="1"/>
              <a:t>keramike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/>
              <a:t>Problem je </a:t>
            </a:r>
            <a:r>
              <a:rPr lang="en-US" dirty="0" err="1"/>
              <a:t>ugao</a:t>
            </a:r>
            <a:r>
              <a:rPr lang="en-US" dirty="0"/>
              <a:t> </a:t>
            </a:r>
            <a:r>
              <a:rPr lang="en-US" dirty="0" err="1"/>
              <a:t>kvašenja</a:t>
            </a:r>
            <a:r>
              <a:rPr lang="en-US" dirty="0"/>
              <a:t> </a:t>
            </a:r>
            <a:r>
              <a:rPr lang="en-US" dirty="0" err="1"/>
              <a:t>keramike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mora da se </a:t>
            </a:r>
            <a:r>
              <a:rPr lang="en-US" dirty="0" err="1"/>
              <a:t>smanji</a:t>
            </a:r>
            <a:r>
              <a:rPr lang="en-US" dirty="0"/>
              <a:t> </a:t>
            </a:r>
            <a:r>
              <a:rPr lang="en-US" dirty="0" err="1"/>
              <a:t>ispod</a:t>
            </a:r>
            <a:r>
              <a:rPr lang="en-US" dirty="0"/>
              <a:t> 40-45</a:t>
            </a:r>
            <a:r>
              <a:rPr lang="en-US" baseline="30000" dirty="0"/>
              <a:t>o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se </a:t>
            </a:r>
            <a:r>
              <a:rPr lang="en-US" dirty="0" err="1"/>
              <a:t>prevlačenjem</a:t>
            </a:r>
            <a:r>
              <a:rPr lang="en-US" dirty="0"/>
              <a:t> </a:t>
            </a:r>
            <a:r>
              <a:rPr lang="en-US" dirty="0" err="1"/>
              <a:t>keramike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 err="1"/>
              <a:t>Nanošenje</a:t>
            </a:r>
            <a:r>
              <a:rPr lang="en-US" dirty="0"/>
              <a:t> </a:t>
            </a:r>
            <a:r>
              <a:rPr lang="en-US" dirty="0" err="1"/>
              <a:t>boje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bazi</a:t>
            </a:r>
            <a:r>
              <a:rPr lang="en-US" dirty="0"/>
              <a:t> Mo-</a:t>
            </a:r>
            <a:r>
              <a:rPr lang="en-US" dirty="0" err="1"/>
              <a:t>Mn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Sinterovanje</a:t>
            </a:r>
            <a:r>
              <a:rPr lang="en-US" dirty="0"/>
              <a:t> </a:t>
            </a:r>
            <a:r>
              <a:rPr lang="en-US" dirty="0" err="1"/>
              <a:t>boje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keramiku</a:t>
            </a:r>
            <a:r>
              <a:rPr lang="en-US" dirty="0"/>
              <a:t> u </a:t>
            </a:r>
            <a:r>
              <a:rPr lang="en-US" dirty="0" err="1"/>
              <a:t>atmosferi</a:t>
            </a:r>
            <a:r>
              <a:rPr lang="en-US" dirty="0"/>
              <a:t> H</a:t>
            </a:r>
            <a:r>
              <a:rPr lang="en-US" baseline="-25000" dirty="0"/>
              <a:t>2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Nanošenje</a:t>
            </a:r>
            <a:r>
              <a:rPr lang="en-US" dirty="0"/>
              <a:t> </a:t>
            </a:r>
            <a:r>
              <a:rPr lang="en-US" dirty="0" err="1"/>
              <a:t>boje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bazi</a:t>
            </a:r>
            <a:r>
              <a:rPr lang="en-US" dirty="0"/>
              <a:t> Ni-O</a:t>
            </a:r>
          </a:p>
          <a:p>
            <a:pPr marL="514350" indent="-514350">
              <a:buAutoNum type="arabicPeriod"/>
            </a:pPr>
            <a:r>
              <a:rPr lang="en-US" dirty="0" err="1"/>
              <a:t>Tvrdo</a:t>
            </a:r>
            <a:r>
              <a:rPr lang="en-US" dirty="0"/>
              <a:t> </a:t>
            </a:r>
            <a:r>
              <a:rPr lang="en-US" dirty="0" err="1"/>
              <a:t>lemljenje</a:t>
            </a:r>
            <a:r>
              <a:rPr lang="en-US" dirty="0"/>
              <a:t>: Ag-28Cu, Cu-36Au, Au-18Ni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sr-Latn-CS" dirty="0"/>
              <a:t>Hvala na pažnji!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Postupci</a:t>
            </a:r>
            <a:r>
              <a:rPr lang="en-US" dirty="0"/>
              <a:t> </a:t>
            </a:r>
            <a:r>
              <a:rPr lang="en-US" dirty="0" err="1"/>
              <a:t>spajanja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materijala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Postupci</a:t>
            </a:r>
            <a:r>
              <a:rPr lang="en-US" dirty="0"/>
              <a:t> </a:t>
            </a:r>
            <a:r>
              <a:rPr lang="en-US" dirty="0" err="1"/>
              <a:t>spajanja</a:t>
            </a:r>
            <a:r>
              <a:rPr lang="en-US" dirty="0"/>
              <a:t>:</a:t>
            </a:r>
          </a:p>
          <a:p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Kompozitnih</a:t>
            </a:r>
            <a:r>
              <a:rPr lang="en-US" dirty="0"/>
              <a:t> </a:t>
            </a:r>
            <a:r>
              <a:rPr lang="en-US" dirty="0" err="1"/>
              <a:t>materijala</a:t>
            </a:r>
            <a:endParaRPr lang="en-US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/>
              <a:t>Keramika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Postupci</a:t>
            </a:r>
            <a:r>
              <a:rPr lang="en-US" dirty="0"/>
              <a:t> </a:t>
            </a:r>
            <a:r>
              <a:rPr lang="en-US" dirty="0" err="1"/>
              <a:t>spajanja</a:t>
            </a:r>
            <a:r>
              <a:rPr lang="en-US" dirty="0"/>
              <a:t> </a:t>
            </a:r>
            <a:r>
              <a:rPr lang="en-US" dirty="0" err="1"/>
              <a:t>kompozitnih</a:t>
            </a:r>
            <a:r>
              <a:rPr lang="en-US" dirty="0"/>
              <a:t> </a:t>
            </a:r>
            <a:r>
              <a:rPr lang="en-US" dirty="0" err="1"/>
              <a:t>materijala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/>
              <a:t>Spajanje</a:t>
            </a:r>
            <a:r>
              <a:rPr lang="en-US" dirty="0"/>
              <a:t> </a:t>
            </a:r>
            <a:r>
              <a:rPr lang="en-US" dirty="0" err="1"/>
              <a:t>kompozitnih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polimernom</a:t>
            </a:r>
            <a:r>
              <a:rPr lang="en-US" dirty="0"/>
              <a:t> </a:t>
            </a:r>
            <a:r>
              <a:rPr lang="en-US" dirty="0" err="1"/>
              <a:t>osnovom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Spajanje</a:t>
            </a:r>
            <a:r>
              <a:rPr lang="en-US" dirty="0"/>
              <a:t> </a:t>
            </a:r>
            <a:r>
              <a:rPr lang="en-US" dirty="0" err="1"/>
              <a:t>kompozitnih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metalnom</a:t>
            </a:r>
            <a:r>
              <a:rPr lang="en-US" dirty="0"/>
              <a:t> </a:t>
            </a:r>
            <a:r>
              <a:rPr lang="en-US" dirty="0" err="1"/>
              <a:t>osnovom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Spajanje</a:t>
            </a:r>
            <a:r>
              <a:rPr lang="en-US" dirty="0"/>
              <a:t> </a:t>
            </a:r>
            <a:r>
              <a:rPr lang="en-US" dirty="0" err="1"/>
              <a:t>kompozitnih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keramičkom</a:t>
            </a:r>
            <a:r>
              <a:rPr lang="en-US" dirty="0"/>
              <a:t> </a:t>
            </a:r>
            <a:r>
              <a:rPr lang="en-US" dirty="0" err="1"/>
              <a:t>osnovom</a:t>
            </a:r>
            <a:r>
              <a:rPr lang="en-US" dirty="0"/>
              <a:t> –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keramika</a:t>
            </a:r>
            <a:r>
              <a:rPr lang="en-US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1242959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r>
              <a:rPr lang="en-US" u="sng" dirty="0" err="1"/>
              <a:t>Spajanje</a:t>
            </a:r>
            <a:r>
              <a:rPr lang="en-US" u="sng" dirty="0"/>
              <a:t> </a:t>
            </a:r>
            <a:r>
              <a:rPr lang="en-US" u="sng" dirty="0" err="1"/>
              <a:t>kompozitnih</a:t>
            </a:r>
            <a:r>
              <a:rPr lang="en-US" u="sng" dirty="0"/>
              <a:t> </a:t>
            </a:r>
            <a:r>
              <a:rPr lang="en-US" u="sng" dirty="0" err="1"/>
              <a:t>materijala</a:t>
            </a:r>
            <a:r>
              <a:rPr lang="en-US" u="sng" dirty="0"/>
              <a:t> </a:t>
            </a:r>
            <a:r>
              <a:rPr lang="en-US" u="sng" dirty="0" err="1"/>
              <a:t>sa</a:t>
            </a:r>
            <a:r>
              <a:rPr lang="en-US" u="sng" dirty="0"/>
              <a:t> </a:t>
            </a:r>
            <a:r>
              <a:rPr lang="en-US" u="sng" dirty="0" err="1"/>
              <a:t>polimernom</a:t>
            </a:r>
            <a:r>
              <a:rPr lang="en-US" u="sng" dirty="0"/>
              <a:t> </a:t>
            </a:r>
            <a:r>
              <a:rPr lang="en-US" u="sng" dirty="0" err="1"/>
              <a:t>osnovom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Polimerna</a:t>
            </a:r>
            <a:r>
              <a:rPr lang="en-US" dirty="0"/>
              <a:t> </a:t>
            </a:r>
            <a:r>
              <a:rPr lang="en-US" dirty="0" err="1"/>
              <a:t>osnova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od:</a:t>
            </a:r>
          </a:p>
          <a:p>
            <a:pPr marL="514350" indent="-514350">
              <a:buAutoNum type="alphaLcParenR"/>
            </a:pPr>
            <a:r>
              <a:rPr lang="en-US" dirty="0" err="1"/>
              <a:t>termoplastičnih</a:t>
            </a:r>
            <a:r>
              <a:rPr lang="en-US" dirty="0"/>
              <a:t> </a:t>
            </a:r>
            <a:r>
              <a:rPr lang="en-US" dirty="0" err="1"/>
              <a:t>polimera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b="1" dirty="0" err="1"/>
              <a:t>mogu</a:t>
            </a:r>
            <a:r>
              <a:rPr lang="en-US" b="1" dirty="0"/>
              <a:t> da se </a:t>
            </a:r>
            <a:r>
              <a:rPr lang="en-US" b="1" dirty="0" err="1"/>
              <a:t>zavare</a:t>
            </a:r>
            <a:r>
              <a:rPr lang="en-US" b="1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sekundarnih</a:t>
            </a:r>
            <a:r>
              <a:rPr lang="en-US" dirty="0"/>
              <a:t> </a:t>
            </a:r>
            <a:r>
              <a:rPr lang="en-US" dirty="0" err="1"/>
              <a:t>veza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lanaca-te</a:t>
            </a:r>
            <a:r>
              <a:rPr lang="en-US" dirty="0"/>
              <a:t> </a:t>
            </a:r>
            <a:r>
              <a:rPr lang="en-US" dirty="0" err="1"/>
              <a:t>veze</a:t>
            </a:r>
            <a:r>
              <a:rPr lang="en-US" dirty="0"/>
              <a:t> se </a:t>
            </a:r>
            <a:r>
              <a:rPr lang="en-US" dirty="0" err="1"/>
              <a:t>lako</a:t>
            </a:r>
            <a:r>
              <a:rPr lang="en-US" dirty="0"/>
              <a:t> </a:t>
            </a:r>
            <a:r>
              <a:rPr lang="en-US" dirty="0" err="1"/>
              <a:t>raskidaju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uspostavljaju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b) </a:t>
            </a:r>
            <a:r>
              <a:rPr lang="en-US" dirty="0" err="1"/>
              <a:t>termoreaktivnih</a:t>
            </a:r>
            <a:r>
              <a:rPr lang="en-US" dirty="0"/>
              <a:t> </a:t>
            </a:r>
            <a:r>
              <a:rPr lang="en-US" dirty="0" err="1"/>
              <a:t>polimera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b="1" dirty="0"/>
              <a:t>ne </a:t>
            </a:r>
            <a:r>
              <a:rPr lang="en-US" b="1" dirty="0" err="1"/>
              <a:t>mogu</a:t>
            </a:r>
            <a:r>
              <a:rPr lang="en-US" b="1" dirty="0"/>
              <a:t> da se </a:t>
            </a:r>
            <a:r>
              <a:rPr lang="en-US" b="1" dirty="0" err="1"/>
              <a:t>zavare</a:t>
            </a:r>
            <a:r>
              <a:rPr lang="en-US" b="1" dirty="0"/>
              <a:t>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umreženu</a:t>
            </a:r>
            <a:r>
              <a:rPr lang="en-US" dirty="0"/>
              <a:t> </a:t>
            </a:r>
            <a:r>
              <a:rPr lang="en-US" dirty="0" err="1"/>
              <a:t>strukturu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kovalentnim</a:t>
            </a:r>
            <a:r>
              <a:rPr lang="en-US" dirty="0"/>
              <a:t> </a:t>
            </a:r>
            <a:r>
              <a:rPr lang="en-US" dirty="0" err="1"/>
              <a:t>poprečnim</a:t>
            </a:r>
            <a:r>
              <a:rPr lang="en-US" dirty="0"/>
              <a:t> </a:t>
            </a:r>
            <a:r>
              <a:rPr lang="en-US" dirty="0" err="1"/>
              <a:t>vezama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teško</a:t>
            </a:r>
            <a:r>
              <a:rPr lang="en-US" dirty="0"/>
              <a:t> </a:t>
            </a:r>
            <a:r>
              <a:rPr lang="en-US" dirty="0" err="1"/>
              <a:t>ponovo</a:t>
            </a:r>
            <a:r>
              <a:rPr lang="en-US" dirty="0"/>
              <a:t> </a:t>
            </a:r>
            <a:r>
              <a:rPr lang="en-US" dirty="0" err="1"/>
              <a:t>uspostavljaju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562343"/>
              </p:ext>
            </p:extLst>
          </p:nvPr>
        </p:nvGraphicFramePr>
        <p:xfrm>
          <a:off x="7095392" y="1346200"/>
          <a:ext cx="19812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Image" r:id="rId3" imgW="1110915" imgH="698413" progId="">
                  <p:embed/>
                </p:oleObj>
              </mc:Choice>
              <mc:Fallback>
                <p:oleObj name="Image" r:id="rId3" imgW="1110915" imgH="698413" progId="">
                  <p:embed/>
                  <p:pic>
                    <p:nvPicPr>
                      <p:cNvPr id="358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5392" y="1346200"/>
                        <a:ext cx="198120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/>
          <a:srcRect l="59457" t="40141" r="27733" b="49344"/>
          <a:stretch/>
        </p:blipFill>
        <p:spPr bwMode="auto">
          <a:xfrm>
            <a:off x="5410200" y="1803400"/>
            <a:ext cx="1706033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/>
          <a:srcRect l="57979" t="58972" r="26883" b="31600"/>
          <a:stretch/>
        </p:blipFill>
        <p:spPr bwMode="auto">
          <a:xfrm>
            <a:off x="5416062" y="3733800"/>
            <a:ext cx="21760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25748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err="1"/>
              <a:t>Postupci</a:t>
            </a:r>
            <a:r>
              <a:rPr lang="en-US" u="sng" dirty="0"/>
              <a:t> </a:t>
            </a:r>
            <a:r>
              <a:rPr lang="en-US" u="sng" dirty="0" err="1"/>
              <a:t>zavarivanja</a:t>
            </a:r>
            <a:r>
              <a:rPr lang="en-US" u="sng" dirty="0"/>
              <a:t> </a:t>
            </a:r>
            <a:r>
              <a:rPr lang="en-US" u="sng" dirty="0" err="1"/>
              <a:t>kompozitnih</a:t>
            </a:r>
            <a:r>
              <a:rPr lang="en-US" u="sng" dirty="0"/>
              <a:t> </a:t>
            </a:r>
            <a:r>
              <a:rPr lang="en-US" u="sng" dirty="0" err="1"/>
              <a:t>materijala</a:t>
            </a:r>
            <a:r>
              <a:rPr lang="en-US" u="sng" dirty="0"/>
              <a:t> </a:t>
            </a:r>
            <a:r>
              <a:rPr lang="en-US" u="sng" dirty="0" err="1"/>
              <a:t>sa</a:t>
            </a:r>
            <a:r>
              <a:rPr lang="en-US" u="sng" dirty="0"/>
              <a:t> </a:t>
            </a:r>
            <a:r>
              <a:rPr lang="en-US" u="sng" dirty="0" err="1"/>
              <a:t>termoplastičnom</a:t>
            </a:r>
            <a:r>
              <a:rPr lang="en-US" u="sng" dirty="0"/>
              <a:t> </a:t>
            </a:r>
            <a:r>
              <a:rPr lang="en-US" u="sng" dirty="0" err="1"/>
              <a:t>osnovom</a:t>
            </a:r>
            <a:r>
              <a:rPr lang="en-US" dirty="0"/>
              <a:t>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toplim</a:t>
            </a:r>
            <a:r>
              <a:rPr lang="en-US" dirty="0"/>
              <a:t> </a:t>
            </a:r>
            <a:r>
              <a:rPr lang="en-US" dirty="0" err="1"/>
              <a:t>vazduhom</a:t>
            </a:r>
            <a:r>
              <a:rPr lang="en-US" dirty="0"/>
              <a:t>/</a:t>
            </a:r>
            <a:r>
              <a:rPr lang="en-US" dirty="0" err="1"/>
              <a:t>gasom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vrućim</a:t>
            </a:r>
            <a:r>
              <a:rPr lang="en-US" dirty="0"/>
              <a:t> </a:t>
            </a:r>
            <a:r>
              <a:rPr lang="en-US" dirty="0" err="1"/>
              <a:t>alatom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električnim</a:t>
            </a:r>
            <a:r>
              <a:rPr lang="en-US" dirty="0"/>
              <a:t> </a:t>
            </a:r>
            <a:r>
              <a:rPr lang="en-US" dirty="0" err="1"/>
              <a:t>otporom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indukcijom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zagrejanim</a:t>
            </a:r>
            <a:r>
              <a:rPr lang="en-US" dirty="0"/>
              <a:t> </a:t>
            </a:r>
            <a:r>
              <a:rPr lang="en-US" dirty="0" err="1"/>
              <a:t>umetcima</a:t>
            </a:r>
            <a:r>
              <a:rPr lang="en-US" dirty="0"/>
              <a:t> (</a:t>
            </a:r>
            <a:r>
              <a:rPr lang="en-US" dirty="0" err="1"/>
              <a:t>zavrtnjima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6. </a:t>
            </a:r>
            <a:r>
              <a:rPr lang="en-US" dirty="0" err="1"/>
              <a:t>Zavarivanje</a:t>
            </a:r>
            <a:r>
              <a:rPr lang="en-US" dirty="0"/>
              <a:t> infra-</a:t>
            </a:r>
            <a:r>
              <a:rPr lang="en-US" dirty="0" err="1"/>
              <a:t>crvenim</a:t>
            </a:r>
            <a:r>
              <a:rPr lang="en-US" dirty="0"/>
              <a:t> </a:t>
            </a:r>
            <a:r>
              <a:rPr lang="en-US" dirty="0" err="1"/>
              <a:t>zracima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laserom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7. </a:t>
            </a:r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mikrotalasnim</a:t>
            </a:r>
            <a:r>
              <a:rPr lang="en-US" dirty="0"/>
              <a:t> </a:t>
            </a:r>
            <a:r>
              <a:rPr lang="en-US" dirty="0" err="1"/>
              <a:t>zagrevanjem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8. </a:t>
            </a:r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trenjem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9. </a:t>
            </a:r>
            <a:r>
              <a:rPr lang="en-US" dirty="0" err="1"/>
              <a:t>Vibraciono</a:t>
            </a:r>
            <a:r>
              <a:rPr lang="en-US" dirty="0"/>
              <a:t> </a:t>
            </a:r>
            <a:r>
              <a:rPr lang="en-US" dirty="0" err="1"/>
              <a:t>zavarivanje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10. </a:t>
            </a:r>
            <a:r>
              <a:rPr lang="en-US" dirty="0" err="1"/>
              <a:t>Ultrazvučno</a:t>
            </a:r>
            <a:r>
              <a:rPr lang="en-US" dirty="0"/>
              <a:t> </a:t>
            </a:r>
            <a:r>
              <a:rPr lang="en-US" dirty="0" err="1"/>
              <a:t>zavarivanje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439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226" y="228600"/>
            <a:ext cx="6385974" cy="66294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u="sng" dirty="0" err="1"/>
              <a:t>Zavarivanje</a:t>
            </a:r>
            <a:r>
              <a:rPr lang="en-US" u="sng" dirty="0"/>
              <a:t> </a:t>
            </a:r>
            <a:r>
              <a:rPr lang="en-US" u="sng" dirty="0" err="1"/>
              <a:t>toplim</a:t>
            </a:r>
            <a:r>
              <a:rPr lang="en-US" u="sng" dirty="0"/>
              <a:t> </a:t>
            </a:r>
            <a:r>
              <a:rPr lang="en-US" u="sng" dirty="0" err="1"/>
              <a:t>vazduhom</a:t>
            </a:r>
            <a:r>
              <a:rPr lang="en-US" u="sng" dirty="0"/>
              <a:t>/</a:t>
            </a:r>
            <a:r>
              <a:rPr lang="en-US" u="sng" dirty="0" err="1"/>
              <a:t>gasom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Vazduh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gas (N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O</a:t>
            </a:r>
            <a:r>
              <a:rPr lang="en-US" baseline="-25000" dirty="0"/>
              <a:t>2</a:t>
            </a:r>
            <a:r>
              <a:rPr lang="en-US" dirty="0"/>
              <a:t>) </a:t>
            </a:r>
            <a:r>
              <a:rPr lang="en-US" dirty="0" err="1"/>
              <a:t>dovodi</a:t>
            </a:r>
            <a:r>
              <a:rPr lang="en-US" dirty="0"/>
              <a:t> se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grejača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usmerava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spoj</a:t>
            </a:r>
            <a:r>
              <a:rPr lang="en-US" dirty="0"/>
              <a:t>. </a:t>
            </a:r>
            <a:r>
              <a:rPr lang="en-US" dirty="0" err="1"/>
              <a:t>Polimer</a:t>
            </a:r>
            <a:r>
              <a:rPr lang="en-US" dirty="0"/>
              <a:t> (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dodatni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) se </a:t>
            </a:r>
            <a:r>
              <a:rPr lang="en-US" dirty="0" err="1"/>
              <a:t>topi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formira</a:t>
            </a:r>
            <a:r>
              <a:rPr lang="en-US" dirty="0"/>
              <a:t> </a:t>
            </a:r>
            <a:r>
              <a:rPr lang="en-US" dirty="0" err="1"/>
              <a:t>šav</a:t>
            </a:r>
            <a:r>
              <a:rPr lang="en-US" dirty="0"/>
              <a:t>.</a:t>
            </a:r>
          </a:p>
          <a:p>
            <a:pPr marL="514350" indent="-514350">
              <a:buAutoNum type="arabicPeriod" startAt="2"/>
            </a:pPr>
            <a:r>
              <a:rPr lang="en-US" u="sng" dirty="0" err="1"/>
              <a:t>Zavarivanje</a:t>
            </a:r>
            <a:r>
              <a:rPr lang="en-US" u="sng" dirty="0"/>
              <a:t> </a:t>
            </a:r>
            <a:r>
              <a:rPr lang="en-US" u="sng" dirty="0" err="1"/>
              <a:t>vrućim</a:t>
            </a:r>
            <a:r>
              <a:rPr lang="en-US" u="sng" dirty="0"/>
              <a:t> </a:t>
            </a:r>
            <a:r>
              <a:rPr lang="en-US" u="sng" dirty="0" err="1"/>
              <a:t>alatom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Centriranje</a:t>
            </a:r>
            <a:r>
              <a:rPr lang="en-US" dirty="0"/>
              <a:t>/</a:t>
            </a:r>
            <a:r>
              <a:rPr lang="en-US" dirty="0" err="1"/>
              <a:t>ravnanje</a:t>
            </a:r>
            <a:r>
              <a:rPr lang="en-US" dirty="0"/>
              <a:t> </a:t>
            </a:r>
            <a:r>
              <a:rPr lang="en-US" dirty="0" err="1"/>
              <a:t>vrućim</a:t>
            </a:r>
            <a:r>
              <a:rPr lang="en-US" dirty="0"/>
              <a:t> </a:t>
            </a:r>
            <a:r>
              <a:rPr lang="en-US" dirty="0" err="1"/>
              <a:t>alatom</a:t>
            </a:r>
            <a:r>
              <a:rPr lang="en-US" dirty="0"/>
              <a:t>, </a:t>
            </a:r>
            <a:r>
              <a:rPr lang="en-US" dirty="0" err="1"/>
              <a:t>pritisak</a:t>
            </a:r>
            <a:r>
              <a:rPr lang="en-US" dirty="0"/>
              <a:t> do </a:t>
            </a:r>
            <a:r>
              <a:rPr lang="en-US" dirty="0" err="1"/>
              <a:t>hlađenja</a:t>
            </a:r>
            <a:r>
              <a:rPr lang="en-US" dirty="0"/>
              <a:t>.</a:t>
            </a:r>
          </a:p>
          <a:p>
            <a:pPr marL="514350" indent="-514350">
              <a:buAutoNum type="arabicPeriod" startAt="3"/>
            </a:pPr>
            <a:r>
              <a:rPr lang="en-US" u="sng" dirty="0" err="1"/>
              <a:t>Zavarivanje</a:t>
            </a:r>
            <a:r>
              <a:rPr lang="en-US" u="sng" dirty="0"/>
              <a:t> </a:t>
            </a:r>
            <a:r>
              <a:rPr lang="en-US" u="sng" dirty="0" err="1"/>
              <a:t>električnim</a:t>
            </a:r>
            <a:r>
              <a:rPr lang="en-US" u="sng" dirty="0"/>
              <a:t> </a:t>
            </a:r>
            <a:r>
              <a:rPr lang="en-US" u="sng" dirty="0" err="1"/>
              <a:t>otporom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grejač</a:t>
            </a:r>
            <a:r>
              <a:rPr lang="en-US" dirty="0"/>
              <a:t> </a:t>
            </a:r>
            <a:r>
              <a:rPr lang="en-US" dirty="0" err="1"/>
              <a:t>postavljen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pripremljenih</a:t>
            </a:r>
            <a:r>
              <a:rPr lang="en-US" dirty="0"/>
              <a:t> </a:t>
            </a:r>
            <a:r>
              <a:rPr lang="en-US" dirty="0" err="1"/>
              <a:t>površina</a:t>
            </a:r>
            <a:r>
              <a:rPr lang="en-US" dirty="0"/>
              <a:t> </a:t>
            </a:r>
            <a:r>
              <a:rPr lang="en-US" dirty="0" err="1"/>
              <a:t>prolazi</a:t>
            </a:r>
            <a:r>
              <a:rPr lang="en-US" dirty="0"/>
              <a:t> </a:t>
            </a:r>
            <a:r>
              <a:rPr lang="en-US" dirty="0" err="1"/>
              <a:t>struja</a:t>
            </a:r>
            <a:r>
              <a:rPr lang="en-US" dirty="0"/>
              <a:t>, </a:t>
            </a:r>
            <a:r>
              <a:rPr lang="en-US" dirty="0" err="1"/>
              <a:t>zagreva</a:t>
            </a:r>
            <a:r>
              <a:rPr lang="en-US" dirty="0"/>
              <a:t> </a:t>
            </a:r>
            <a:r>
              <a:rPr lang="en-US" dirty="0" err="1"/>
              <a:t>spoj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topi</a:t>
            </a:r>
            <a:r>
              <a:rPr lang="en-US" dirty="0"/>
              <a:t> 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.  </a:t>
            </a:r>
            <a:r>
              <a:rPr lang="en-US" dirty="0" err="1"/>
              <a:t>Grejač</a:t>
            </a:r>
            <a:r>
              <a:rPr lang="en-US" dirty="0"/>
              <a:t> </a:t>
            </a:r>
            <a:r>
              <a:rPr lang="en-US" dirty="0" err="1"/>
              <a:t>ostaje</a:t>
            </a:r>
            <a:r>
              <a:rPr lang="en-US" dirty="0"/>
              <a:t> u </a:t>
            </a:r>
            <a:r>
              <a:rPr lang="en-US" dirty="0" err="1"/>
              <a:t>spoju</a:t>
            </a:r>
            <a:r>
              <a:rPr lang="en-US" dirty="0"/>
              <a:t>.</a:t>
            </a:r>
          </a:p>
          <a:p>
            <a:pPr marL="514350" indent="-514350">
              <a:buAutoNum type="arabicPeriod" startAt="4"/>
            </a:pPr>
            <a:r>
              <a:rPr lang="en-US" u="sng" dirty="0" err="1"/>
              <a:t>Zavarivanje</a:t>
            </a:r>
            <a:r>
              <a:rPr lang="en-US" u="sng" dirty="0"/>
              <a:t> </a:t>
            </a:r>
            <a:r>
              <a:rPr lang="en-US" u="sng" dirty="0" err="1"/>
              <a:t>indukcijom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Grejač</a:t>
            </a:r>
            <a:r>
              <a:rPr lang="en-US" dirty="0"/>
              <a:t> se </a:t>
            </a:r>
            <a:r>
              <a:rPr lang="en-US" dirty="0" err="1"/>
              <a:t>zagreva</a:t>
            </a:r>
            <a:r>
              <a:rPr lang="en-US" dirty="0"/>
              <a:t> </a:t>
            </a:r>
            <a:r>
              <a:rPr lang="en-US" dirty="0" err="1"/>
              <a:t>indukcijom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ostaje</a:t>
            </a:r>
            <a:r>
              <a:rPr lang="en-US" dirty="0"/>
              <a:t> u </a:t>
            </a:r>
            <a:r>
              <a:rPr lang="en-US" dirty="0" err="1"/>
              <a:t>spoju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l="62515" t="20772" r="15667" b="52838"/>
          <a:stretch/>
        </p:blipFill>
        <p:spPr bwMode="auto">
          <a:xfrm>
            <a:off x="6714565" y="76200"/>
            <a:ext cx="235323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/>
          <a:srcRect l="58138" t="63613" r="15080" b="9645"/>
          <a:stretch/>
        </p:blipFill>
        <p:spPr bwMode="auto">
          <a:xfrm>
            <a:off x="6324600" y="1752600"/>
            <a:ext cx="2743200" cy="18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62298" t="55208" r="28331" b="23958"/>
          <a:stretch/>
        </p:blipFill>
        <p:spPr>
          <a:xfrm>
            <a:off x="6857999" y="3657600"/>
            <a:ext cx="1645919" cy="2057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76351" t="54882" r="11675" b="34700"/>
          <a:stretch/>
        </p:blipFill>
        <p:spPr>
          <a:xfrm>
            <a:off x="6576732" y="5715000"/>
            <a:ext cx="2110068" cy="103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3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5943600" cy="6248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5. </a:t>
            </a:r>
            <a:r>
              <a:rPr lang="en-US" u="sng" dirty="0" err="1"/>
              <a:t>Zavarivanje</a:t>
            </a:r>
            <a:r>
              <a:rPr lang="en-US" u="sng" dirty="0"/>
              <a:t> </a:t>
            </a:r>
            <a:r>
              <a:rPr lang="en-US" u="sng" dirty="0" err="1"/>
              <a:t>zagrejanim</a:t>
            </a:r>
            <a:r>
              <a:rPr lang="en-US" u="sng" dirty="0"/>
              <a:t> </a:t>
            </a:r>
            <a:r>
              <a:rPr lang="en-US" u="sng" dirty="0" err="1"/>
              <a:t>umetcima</a:t>
            </a:r>
            <a:r>
              <a:rPr lang="en-US" u="sng" dirty="0"/>
              <a:t> (</a:t>
            </a:r>
            <a:r>
              <a:rPr lang="en-US" u="sng" dirty="0" err="1"/>
              <a:t>zavrtnjima</a:t>
            </a:r>
            <a:r>
              <a:rPr lang="en-US" u="sng" dirty="0"/>
              <a:t>)</a:t>
            </a:r>
            <a:r>
              <a:rPr lang="en-US" dirty="0"/>
              <a:t>: </a:t>
            </a:r>
            <a:r>
              <a:rPr lang="en-US" dirty="0" err="1"/>
              <a:t>prvo</a:t>
            </a:r>
            <a:r>
              <a:rPr lang="en-US" dirty="0"/>
              <a:t> </a:t>
            </a:r>
            <a:r>
              <a:rPr lang="en-US" dirty="0" err="1"/>
              <a:t>mehaničko</a:t>
            </a:r>
            <a:r>
              <a:rPr lang="en-US" dirty="0"/>
              <a:t> </a:t>
            </a:r>
            <a:r>
              <a:rPr lang="en-US" dirty="0" err="1"/>
              <a:t>vezivanje</a:t>
            </a:r>
            <a:r>
              <a:rPr lang="en-US" dirty="0"/>
              <a:t> </a:t>
            </a:r>
            <a:r>
              <a:rPr lang="en-US" dirty="0" err="1"/>
              <a:t>zavrtnjima</a:t>
            </a:r>
            <a:r>
              <a:rPr lang="en-US" dirty="0"/>
              <a:t>, </a:t>
            </a:r>
            <a:r>
              <a:rPr lang="en-US" dirty="0" err="1"/>
              <a:t>propuštanjem</a:t>
            </a:r>
            <a:r>
              <a:rPr lang="en-US" dirty="0"/>
              <a:t> </a:t>
            </a:r>
            <a:r>
              <a:rPr lang="en-US" dirty="0" err="1"/>
              <a:t>struje</a:t>
            </a:r>
            <a:r>
              <a:rPr lang="en-US" dirty="0"/>
              <a:t> </a:t>
            </a:r>
            <a:r>
              <a:rPr lang="en-US" dirty="0" err="1"/>
              <a:t>dolazi</a:t>
            </a:r>
            <a:r>
              <a:rPr lang="en-US" dirty="0"/>
              <a:t> do </a:t>
            </a:r>
            <a:r>
              <a:rPr lang="en-US" dirty="0" err="1"/>
              <a:t>topljenja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zavarivanja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6. </a:t>
            </a:r>
            <a:r>
              <a:rPr lang="en-US" u="sng" dirty="0" err="1"/>
              <a:t>Zavarivanje</a:t>
            </a:r>
            <a:r>
              <a:rPr lang="en-US" u="sng" dirty="0"/>
              <a:t> infra-</a:t>
            </a:r>
            <a:r>
              <a:rPr lang="en-US" u="sng" dirty="0" err="1"/>
              <a:t>crvenim</a:t>
            </a:r>
            <a:r>
              <a:rPr lang="en-US" u="sng" dirty="0"/>
              <a:t> </a:t>
            </a:r>
            <a:r>
              <a:rPr lang="en-US" u="sng" dirty="0" err="1"/>
              <a:t>zracima</a:t>
            </a:r>
            <a:r>
              <a:rPr lang="en-US" u="sng" dirty="0"/>
              <a:t> </a:t>
            </a:r>
            <a:r>
              <a:rPr lang="en-US" u="sng" dirty="0" err="1"/>
              <a:t>i</a:t>
            </a:r>
            <a:r>
              <a:rPr lang="en-US" u="sng" dirty="0"/>
              <a:t> </a:t>
            </a:r>
            <a:r>
              <a:rPr lang="en-US" u="sng" dirty="0" err="1"/>
              <a:t>laserom</a:t>
            </a:r>
            <a:r>
              <a:rPr lang="en-US" dirty="0"/>
              <a:t>: IC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laserski</a:t>
            </a:r>
            <a:r>
              <a:rPr lang="en-US" dirty="0"/>
              <a:t> </a:t>
            </a:r>
            <a:r>
              <a:rPr lang="en-US" dirty="0" err="1"/>
              <a:t>zraci</a:t>
            </a:r>
            <a:r>
              <a:rPr lang="en-US" dirty="0"/>
              <a:t> se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umetnutog</a:t>
            </a:r>
            <a:r>
              <a:rPr lang="en-US" dirty="0"/>
              <a:t> </a:t>
            </a:r>
            <a:r>
              <a:rPr lang="en-US" dirty="0" err="1"/>
              <a:t>elementa</a:t>
            </a:r>
            <a:r>
              <a:rPr lang="en-US" dirty="0"/>
              <a:t> </a:t>
            </a:r>
            <a:r>
              <a:rPr lang="en-US" dirty="0" err="1"/>
              <a:t>usmeravaju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površinama</a:t>
            </a:r>
            <a:r>
              <a:rPr lang="en-US" dirty="0"/>
              <a:t>,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uklanjanja</a:t>
            </a:r>
            <a:r>
              <a:rPr lang="en-US" dirty="0"/>
              <a:t> </a:t>
            </a:r>
            <a:r>
              <a:rPr lang="en-US" dirty="0" err="1"/>
              <a:t>izvora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, </a:t>
            </a:r>
            <a:r>
              <a:rPr lang="en-US" dirty="0" err="1"/>
              <a:t>deluje</a:t>
            </a:r>
            <a:r>
              <a:rPr lang="en-US" dirty="0"/>
              <a:t> </a:t>
            </a:r>
            <a:r>
              <a:rPr lang="en-US" dirty="0" err="1"/>
              <a:t>pritisak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7. </a:t>
            </a:r>
            <a:r>
              <a:rPr lang="en-US" u="sng" dirty="0" err="1"/>
              <a:t>Zavarivanje</a:t>
            </a:r>
            <a:r>
              <a:rPr lang="en-US" u="sng" dirty="0"/>
              <a:t> </a:t>
            </a:r>
            <a:r>
              <a:rPr lang="en-US" u="sng" dirty="0" err="1"/>
              <a:t>i</a:t>
            </a:r>
            <a:r>
              <a:rPr lang="en-US" u="sng" dirty="0"/>
              <a:t> </a:t>
            </a:r>
            <a:r>
              <a:rPr lang="en-US" u="sng" dirty="0" err="1"/>
              <a:t>mikrotalasnim</a:t>
            </a:r>
            <a:r>
              <a:rPr lang="en-US" u="sng" dirty="0"/>
              <a:t> </a:t>
            </a:r>
            <a:r>
              <a:rPr lang="en-US" u="sng" dirty="0" err="1"/>
              <a:t>zagrevanjem</a:t>
            </a:r>
            <a:r>
              <a:rPr lang="en-US" dirty="0"/>
              <a:t>: </a:t>
            </a:r>
            <a:r>
              <a:rPr lang="en-US" dirty="0" err="1"/>
              <a:t>zagrevanje</a:t>
            </a:r>
            <a:r>
              <a:rPr lang="en-US" dirty="0"/>
              <a:t> </a:t>
            </a:r>
            <a:r>
              <a:rPr lang="en-US" dirty="0" err="1"/>
              <a:t>polimera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međusloja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indirektno</a:t>
            </a:r>
            <a:r>
              <a:rPr lang="en-US" dirty="0"/>
              <a:t> </a:t>
            </a:r>
            <a:r>
              <a:rPr lang="en-US" dirty="0" err="1"/>
              <a:t>zagreva</a:t>
            </a:r>
            <a:r>
              <a:rPr lang="en-US" dirty="0"/>
              <a:t> </a:t>
            </a:r>
            <a:r>
              <a:rPr lang="en-US" dirty="0" err="1"/>
              <a:t>polimer</a:t>
            </a:r>
            <a:r>
              <a:rPr lang="en-US" dirty="0"/>
              <a:t> </a:t>
            </a:r>
            <a:r>
              <a:rPr lang="en-US" dirty="0" err="1"/>
              <a:t>mikrotalasnim</a:t>
            </a:r>
            <a:r>
              <a:rPr lang="en-US" dirty="0"/>
              <a:t> </a:t>
            </a:r>
            <a:r>
              <a:rPr lang="en-US" dirty="0" err="1"/>
              <a:t>zračenjem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1566" t="66668" r="28916" b="11458"/>
          <a:stretch/>
        </p:blipFill>
        <p:spPr>
          <a:xfrm>
            <a:off x="6505575" y="304800"/>
            <a:ext cx="2000250" cy="2584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3426" t="67708" r="3733" b="14583"/>
          <a:stretch/>
        </p:blipFill>
        <p:spPr>
          <a:xfrm>
            <a:off x="5867400" y="3390900"/>
            <a:ext cx="29718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6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5315" t="45834" r="9590" b="23958"/>
          <a:stretch/>
        </p:blipFill>
        <p:spPr>
          <a:xfrm>
            <a:off x="4293476" y="4660075"/>
            <a:ext cx="4621924" cy="17407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59436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8. </a:t>
            </a:r>
            <a:r>
              <a:rPr lang="en-US" sz="2600" u="sng" dirty="0" err="1"/>
              <a:t>Zavarivanje</a:t>
            </a:r>
            <a:r>
              <a:rPr lang="en-US" sz="2600" u="sng" dirty="0"/>
              <a:t> </a:t>
            </a:r>
            <a:r>
              <a:rPr lang="en-US" sz="2600" u="sng" dirty="0" err="1"/>
              <a:t>trenjem</a:t>
            </a:r>
            <a:r>
              <a:rPr lang="en-US" sz="2600" dirty="0"/>
              <a:t>:</a:t>
            </a:r>
          </a:p>
          <a:p>
            <a:pPr marL="0" indent="0">
              <a:buNone/>
            </a:pPr>
            <a:r>
              <a:rPr lang="en-US" sz="2600" dirty="0" err="1"/>
              <a:t>Toplota</a:t>
            </a:r>
            <a:r>
              <a:rPr lang="en-US" sz="2600" dirty="0"/>
              <a:t> se </a:t>
            </a:r>
            <a:r>
              <a:rPr lang="en-US" sz="2600" dirty="0" err="1"/>
              <a:t>generiše</a:t>
            </a:r>
            <a:r>
              <a:rPr lang="en-US" sz="2600" dirty="0"/>
              <a:t> </a:t>
            </a:r>
            <a:r>
              <a:rPr lang="en-US" sz="2600" dirty="0" err="1"/>
              <a:t>obrtanjem</a:t>
            </a:r>
            <a:r>
              <a:rPr lang="en-US" sz="2600" dirty="0"/>
              <a:t> </a:t>
            </a:r>
            <a:r>
              <a:rPr lang="en-US" sz="2600" dirty="0" err="1"/>
              <a:t>elemenata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trenjem</a:t>
            </a:r>
            <a:r>
              <a:rPr lang="en-US" sz="2600" dirty="0"/>
              <a:t>, a </a:t>
            </a:r>
            <a:r>
              <a:rPr lang="en-US" sz="2600" dirty="0" err="1"/>
              <a:t>zavarivanje</a:t>
            </a:r>
            <a:r>
              <a:rPr lang="en-US" sz="2600" dirty="0"/>
              <a:t> se </a:t>
            </a:r>
            <a:r>
              <a:rPr lang="en-US" sz="2600" dirty="0" err="1"/>
              <a:t>vrši</a:t>
            </a:r>
            <a:r>
              <a:rPr lang="en-US" sz="2600" dirty="0"/>
              <a:t> </a:t>
            </a:r>
            <a:r>
              <a:rPr lang="en-US" sz="2600" dirty="0" err="1"/>
              <a:t>uz</a:t>
            </a:r>
            <a:r>
              <a:rPr lang="en-US" sz="2600" dirty="0"/>
              <a:t> </a:t>
            </a:r>
            <a:r>
              <a:rPr lang="en-US" sz="2600" dirty="0" err="1"/>
              <a:t>dodatni</a:t>
            </a:r>
            <a:r>
              <a:rPr lang="en-US" sz="2600" dirty="0"/>
              <a:t> </a:t>
            </a:r>
            <a:r>
              <a:rPr lang="en-US" sz="2600" dirty="0" err="1"/>
              <a:t>pritisak</a:t>
            </a:r>
            <a:r>
              <a:rPr lang="en-US" sz="2600" dirty="0"/>
              <a:t>.</a:t>
            </a:r>
          </a:p>
          <a:p>
            <a:pPr marL="0" indent="0">
              <a:buNone/>
            </a:pPr>
            <a:r>
              <a:rPr lang="en-US" sz="2600" dirty="0"/>
              <a:t>9. </a:t>
            </a:r>
            <a:r>
              <a:rPr lang="en-US" sz="2600" u="sng" dirty="0" err="1"/>
              <a:t>Vibraciono</a:t>
            </a:r>
            <a:r>
              <a:rPr lang="en-US" sz="2600" u="sng" dirty="0"/>
              <a:t> </a:t>
            </a:r>
            <a:r>
              <a:rPr lang="en-US" sz="2600" u="sng" dirty="0" err="1"/>
              <a:t>zavarivanje</a:t>
            </a:r>
            <a:r>
              <a:rPr lang="en-US" sz="2600" dirty="0"/>
              <a:t>:</a:t>
            </a:r>
          </a:p>
          <a:p>
            <a:pPr marL="0" indent="0">
              <a:buNone/>
            </a:pPr>
            <a:r>
              <a:rPr lang="en-US" sz="2600" dirty="0" err="1"/>
              <a:t>Toplota</a:t>
            </a:r>
            <a:r>
              <a:rPr lang="en-US" sz="2600" dirty="0"/>
              <a:t> se </a:t>
            </a:r>
            <a:r>
              <a:rPr lang="en-US" sz="2600" dirty="0" err="1"/>
              <a:t>generiše</a:t>
            </a:r>
            <a:r>
              <a:rPr lang="en-US" sz="2600" dirty="0"/>
              <a:t> </a:t>
            </a:r>
            <a:r>
              <a:rPr lang="en-US" sz="2600" dirty="0" err="1"/>
              <a:t>trenjem</a:t>
            </a:r>
            <a:r>
              <a:rPr lang="en-US" sz="2600" dirty="0"/>
              <a:t> </a:t>
            </a:r>
            <a:r>
              <a:rPr lang="en-US" sz="2600" dirty="0" err="1"/>
              <a:t>usled</a:t>
            </a:r>
            <a:r>
              <a:rPr lang="en-US" sz="2600" dirty="0"/>
              <a:t> </a:t>
            </a:r>
            <a:r>
              <a:rPr lang="en-US" sz="2600" dirty="0" err="1"/>
              <a:t>međusobnog</a:t>
            </a:r>
            <a:r>
              <a:rPr lang="en-US" sz="2600" dirty="0"/>
              <a:t> </a:t>
            </a:r>
            <a:r>
              <a:rPr lang="en-US" sz="2600" dirty="0" err="1"/>
              <a:t>linearnog</a:t>
            </a:r>
            <a:r>
              <a:rPr lang="en-US" sz="2600" dirty="0"/>
              <a:t> </a:t>
            </a:r>
            <a:r>
              <a:rPr lang="en-US" sz="2600" dirty="0" err="1"/>
              <a:t>vibriranja</a:t>
            </a:r>
            <a:r>
              <a:rPr lang="en-US" sz="2600" dirty="0"/>
              <a:t> </a:t>
            </a:r>
            <a:r>
              <a:rPr lang="en-US" sz="2600" dirty="0" err="1"/>
              <a:t>komponenti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10. </a:t>
            </a:r>
            <a:r>
              <a:rPr lang="en-US" sz="2600" u="sng" dirty="0" err="1"/>
              <a:t>Ultrazvučno</a:t>
            </a:r>
            <a:r>
              <a:rPr lang="en-US" sz="2600" u="sng" dirty="0"/>
              <a:t> </a:t>
            </a:r>
            <a:r>
              <a:rPr lang="en-US" sz="2600" u="sng" dirty="0" err="1"/>
              <a:t>zavarivanje</a:t>
            </a:r>
            <a:r>
              <a:rPr lang="en-US" sz="2600" dirty="0"/>
              <a:t>:</a:t>
            </a:r>
          </a:p>
          <a:p>
            <a:pPr marL="0" indent="0">
              <a:buNone/>
            </a:pPr>
            <a:r>
              <a:rPr lang="en-US" sz="2600" dirty="0" err="1"/>
              <a:t>Toplota</a:t>
            </a:r>
            <a:r>
              <a:rPr lang="en-US" sz="2600" dirty="0"/>
              <a:t> se </a:t>
            </a:r>
            <a:r>
              <a:rPr lang="en-US" sz="2600" dirty="0" err="1"/>
              <a:t>generiše</a:t>
            </a:r>
            <a:r>
              <a:rPr lang="en-US" sz="2600" dirty="0"/>
              <a:t> </a:t>
            </a:r>
            <a:r>
              <a:rPr lang="en-US" sz="2600" dirty="0" err="1"/>
              <a:t>ultrazvulnim</a:t>
            </a:r>
            <a:r>
              <a:rPr lang="en-US" sz="2600" dirty="0"/>
              <a:t> </a:t>
            </a:r>
            <a:r>
              <a:rPr lang="en-US" sz="2600" dirty="0" err="1"/>
              <a:t>talasima</a:t>
            </a:r>
            <a:r>
              <a:rPr lang="en-US" sz="2600" dirty="0"/>
              <a:t>, </a:t>
            </a:r>
            <a:r>
              <a:rPr lang="en-US" sz="2600" dirty="0" err="1"/>
              <a:t>između</a:t>
            </a:r>
            <a:r>
              <a:rPr lang="en-US" sz="2600" dirty="0"/>
              <a:t> </a:t>
            </a:r>
            <a:r>
              <a:rPr lang="en-US" sz="2600" dirty="0" err="1"/>
              <a:t>neravnina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radnim</a:t>
            </a:r>
            <a:r>
              <a:rPr lang="en-US" sz="2600" dirty="0"/>
              <a:t> </a:t>
            </a:r>
            <a:r>
              <a:rPr lang="en-US" sz="2600" dirty="0" err="1"/>
              <a:t>predmetima</a:t>
            </a:r>
            <a:r>
              <a:rPr lang="en-US" sz="2600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8830" t="56651" r="28601" b="35416"/>
          <a:stretch/>
        </p:blipFill>
        <p:spPr>
          <a:xfrm>
            <a:off x="5715000" y="518652"/>
            <a:ext cx="3048000" cy="108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74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u="sng" dirty="0" err="1"/>
              <a:t>Postupci</a:t>
            </a:r>
            <a:r>
              <a:rPr lang="en-US" u="sng" dirty="0"/>
              <a:t> </a:t>
            </a:r>
            <a:r>
              <a:rPr lang="en-US" u="sng" dirty="0" err="1"/>
              <a:t>zavarivanja</a:t>
            </a:r>
            <a:r>
              <a:rPr lang="en-US" u="sng" dirty="0"/>
              <a:t> </a:t>
            </a:r>
            <a:r>
              <a:rPr lang="en-US" u="sng" dirty="0" err="1"/>
              <a:t>kompozitnih</a:t>
            </a:r>
            <a:r>
              <a:rPr lang="en-US" u="sng" dirty="0"/>
              <a:t> </a:t>
            </a:r>
            <a:r>
              <a:rPr lang="en-US" u="sng" dirty="0" err="1"/>
              <a:t>materijala</a:t>
            </a:r>
            <a:r>
              <a:rPr lang="en-US" u="sng" dirty="0"/>
              <a:t> </a:t>
            </a:r>
            <a:r>
              <a:rPr lang="en-US" u="sng" dirty="0" err="1"/>
              <a:t>sa</a:t>
            </a:r>
            <a:r>
              <a:rPr lang="en-US" u="sng" dirty="0"/>
              <a:t> </a:t>
            </a:r>
            <a:r>
              <a:rPr lang="en-US" u="sng" dirty="0" err="1"/>
              <a:t>metalnom</a:t>
            </a:r>
            <a:r>
              <a:rPr lang="en-US" u="sng" dirty="0"/>
              <a:t> </a:t>
            </a:r>
            <a:r>
              <a:rPr lang="en-US" u="sng" dirty="0" err="1"/>
              <a:t>osnovom</a:t>
            </a:r>
            <a:r>
              <a:rPr lang="en-US" u="sng" dirty="0"/>
              <a:t>: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problemi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 </a:t>
            </a:r>
          </a:p>
          <a:p>
            <a:pPr marL="514350" indent="-514350">
              <a:buAutoNum type="arabicPeriod"/>
            </a:pPr>
            <a:r>
              <a:rPr lang="en-US" dirty="0" err="1"/>
              <a:t>Prevelik</a:t>
            </a:r>
            <a:r>
              <a:rPr lang="en-US" dirty="0"/>
              <a:t> </a:t>
            </a:r>
            <a:r>
              <a:rPr lang="en-US" dirty="0" err="1"/>
              <a:t>unos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 </a:t>
            </a:r>
            <a:r>
              <a:rPr lang="en-US" dirty="0" err="1"/>
              <a:t>uzrokuje</a:t>
            </a:r>
            <a:r>
              <a:rPr lang="en-US" dirty="0"/>
              <a:t> </a:t>
            </a:r>
            <a:r>
              <a:rPr lang="en-US" dirty="0" err="1"/>
              <a:t>segregaciju</a:t>
            </a:r>
            <a:r>
              <a:rPr lang="en-US" dirty="0"/>
              <a:t> </a:t>
            </a:r>
            <a:r>
              <a:rPr lang="en-US" dirty="0" err="1"/>
              <a:t>faza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granicama</a:t>
            </a:r>
            <a:r>
              <a:rPr lang="en-US" dirty="0"/>
              <a:t> </a:t>
            </a:r>
            <a:r>
              <a:rPr lang="en-US" dirty="0" err="1"/>
              <a:t>zrna</a:t>
            </a:r>
            <a:r>
              <a:rPr lang="en-US" dirty="0"/>
              <a:t> (</a:t>
            </a:r>
            <a:r>
              <a:rPr lang="en-US" dirty="0" err="1"/>
              <a:t>leg.Al</a:t>
            </a:r>
            <a:r>
              <a:rPr lang="en-US" dirty="0"/>
              <a:t> 2XXX, 7XXX)</a:t>
            </a:r>
          </a:p>
          <a:p>
            <a:pPr marL="514350" indent="-514350">
              <a:buAutoNum type="arabicPeriod"/>
            </a:pPr>
            <a:r>
              <a:rPr lang="en-US" dirty="0" err="1"/>
              <a:t>Neželjene</a:t>
            </a:r>
            <a:r>
              <a:rPr lang="en-US" dirty="0"/>
              <a:t> </a:t>
            </a:r>
            <a:r>
              <a:rPr lang="en-US" dirty="0" err="1"/>
              <a:t>hemijske</a:t>
            </a:r>
            <a:r>
              <a:rPr lang="en-US" dirty="0"/>
              <a:t> </a:t>
            </a:r>
            <a:r>
              <a:rPr lang="en-US" dirty="0" err="1"/>
              <a:t>reakcije</a:t>
            </a:r>
            <a:r>
              <a:rPr lang="en-US" dirty="0"/>
              <a:t>; </a:t>
            </a:r>
            <a:r>
              <a:rPr lang="en-US" dirty="0" err="1"/>
              <a:t>leg.Al</a:t>
            </a:r>
            <a:r>
              <a:rPr lang="en-US" dirty="0"/>
              <a:t> </a:t>
            </a:r>
            <a:r>
              <a:rPr lang="en-US" dirty="0" err="1"/>
              <a:t>ojačana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česticama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vlaknima</a:t>
            </a:r>
            <a:r>
              <a:rPr lang="en-US" dirty="0"/>
              <a:t> </a:t>
            </a:r>
            <a:r>
              <a:rPr lang="en-US" dirty="0" err="1"/>
              <a:t>SiC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			4Al+3SiC		Al</a:t>
            </a:r>
            <a:r>
              <a:rPr lang="en-US" baseline="-25000" dirty="0"/>
              <a:t>4</a:t>
            </a:r>
            <a:r>
              <a:rPr lang="en-US" dirty="0"/>
              <a:t>C</a:t>
            </a:r>
            <a:r>
              <a:rPr lang="en-US" baseline="-25000" dirty="0"/>
              <a:t>3</a:t>
            </a:r>
            <a:r>
              <a:rPr lang="en-US" dirty="0"/>
              <a:t>+3Si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dirty="0" err="1"/>
              <a:t>Priprema</a:t>
            </a:r>
            <a:r>
              <a:rPr lang="en-US" dirty="0"/>
              <a:t> </a:t>
            </a:r>
            <a:r>
              <a:rPr lang="en-US" dirty="0" err="1"/>
              <a:t>žljeba</a:t>
            </a:r>
            <a:r>
              <a:rPr lang="en-US" dirty="0"/>
              <a:t> je </a:t>
            </a:r>
            <a:r>
              <a:rPr lang="en-US" dirty="0" err="1"/>
              <a:t>otežana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abrazivnog</a:t>
            </a:r>
            <a:r>
              <a:rPr lang="en-US" dirty="0"/>
              <a:t> </a:t>
            </a:r>
            <a:r>
              <a:rPr lang="en-US" dirty="0" err="1"/>
              <a:t>dejstva</a:t>
            </a:r>
            <a:r>
              <a:rPr lang="en-US" dirty="0"/>
              <a:t> </a:t>
            </a:r>
            <a:r>
              <a:rPr lang="en-US" dirty="0" err="1"/>
              <a:t>keramičkih</a:t>
            </a:r>
            <a:r>
              <a:rPr lang="en-US" dirty="0"/>
              <a:t> </a:t>
            </a:r>
            <a:r>
              <a:rPr lang="en-US" dirty="0" err="1"/>
              <a:t>ojačavajućih</a:t>
            </a:r>
            <a:r>
              <a:rPr lang="en-US" dirty="0"/>
              <a:t> </a:t>
            </a:r>
            <a:r>
              <a:rPr lang="en-US" dirty="0" err="1"/>
              <a:t>elemenata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876800" y="4648200"/>
            <a:ext cx="99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393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642</Words>
  <Application>Microsoft Office PowerPoint</Application>
  <PresentationFormat>On-screen Show (4:3)</PresentationFormat>
  <Paragraphs>96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Office Theme</vt:lpstr>
      <vt:lpstr>Image</vt:lpstr>
      <vt:lpstr>PowerPoint Presentation</vt:lpstr>
      <vt:lpstr>Postupci spajanja novih materijala</vt:lpstr>
      <vt:lpstr>Postupci spajanja kompozitnih materijala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Postupci spajanja keramika</vt:lpstr>
      <vt:lpstr>PowerPoint Presentation</vt:lpstr>
      <vt:lpstr>PowerPoint Presentation</vt:lpstr>
      <vt:lpstr>PowerPoint Presentation</vt:lpstr>
      <vt:lpstr>PowerPoint Presentation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sebastijan</dc:creator>
  <cp:lastModifiedBy>Sebastian Baloš</cp:lastModifiedBy>
  <cp:revision>61</cp:revision>
  <dcterms:created xsi:type="dcterms:W3CDTF">2015-06-17T16:58:41Z</dcterms:created>
  <dcterms:modified xsi:type="dcterms:W3CDTF">2016-02-28T17:59:58Z</dcterms:modified>
</cp:coreProperties>
</file>